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4"/>
    <p:sldMasterId id="2147483665" r:id="rId5"/>
  </p:sldMasterIdLst>
  <p:notesMasterIdLst>
    <p:notesMasterId r:id="rId18"/>
  </p:notesMasterIdLst>
  <p:sldIdLst>
    <p:sldId id="283" r:id="rId6"/>
    <p:sldId id="269" r:id="rId7"/>
    <p:sldId id="278" r:id="rId8"/>
    <p:sldId id="284" r:id="rId9"/>
    <p:sldId id="286" r:id="rId10"/>
    <p:sldId id="292" r:id="rId11"/>
    <p:sldId id="288" r:id="rId12"/>
    <p:sldId id="285" r:id="rId13"/>
    <p:sldId id="289" r:id="rId14"/>
    <p:sldId id="290" r:id="rId15"/>
    <p:sldId id="291" r:id="rId16"/>
    <p:sldId id="282" r:id="rId17"/>
  </p:sldIdLst>
  <p:sldSz cx="9144000" cy="5143500" type="screen16x9"/>
  <p:notesSz cx="6858000" cy="9144000"/>
  <p:embeddedFontLst>
    <p:embeddedFont>
      <p:font typeface="Open Sans Medium" panose="020B0600070205080204" charset="0"/>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Roboto Slab Light" pitchFamily="2" charset="0"/>
      <p:regular r:id="rId27"/>
      <p:bold r:id="rId28"/>
    </p:embeddedFont>
    <p:embeddedFont>
      <p:font typeface="游ゴシック" panose="020B0400000000000000" pitchFamily="50" charset="-128"/>
      <p:regular r:id="rId29"/>
      <p:bold r:id="rId30"/>
    </p:embeddedFont>
    <p:embeddedFont>
      <p:font typeface="游ゴシック Light" panose="020B0300000000000000" pitchFamily="50" charset="-128"/>
      <p:regular r:id="rId31"/>
    </p:embeddedFont>
    <p:embeddedFont>
      <p:font typeface="游ゴシック Medium" panose="020B0500000000000000" pitchFamily="50" charset="-128"/>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5FE"/>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58A24D-7D00-48B1-A8D8-3FB3E5AB2530}" v="2" dt="2024-02-13T05:26:32.71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727" autoAdjust="0"/>
  </p:normalViewPr>
  <p:slideViewPr>
    <p:cSldViewPr snapToGrid="0">
      <p:cViewPr varScale="1">
        <p:scale>
          <a:sx n="146" d="100"/>
          <a:sy n="146" d="100"/>
        </p:scale>
        <p:origin x="492" y="108"/>
      </p:cViewPr>
      <p:guideLst>
        <p:guide orient="horz" pos="1620"/>
        <p:guide pos="288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6.fntdata"/><Relationship Id="rId32" Type="http://schemas.openxmlformats.org/officeDocument/2006/relationships/font" Target="fonts/font14.fntdata"/><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游ゴシック" panose="020B0400000000000000" pitchFamily="50" charset="-128"/>
        <a:ea typeface="游ゴシック" panose="020B0400000000000000" pitchFamily="50"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462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9306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6cbe31ec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6cbe31e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3051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latin typeface="+mj-lt"/>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t>Click to edit Master title style</a:t>
            </a:r>
            <a:endParaRPr dirty="0"/>
          </a:p>
        </p:txBody>
      </p:sp>
      <p:sp>
        <p:nvSpPr>
          <p:cNvPr id="30" name="Google Shape;30;p4"/>
          <p:cNvSpPr txBox="1">
            <a:spLocks noGrp="1"/>
          </p:cNvSpPr>
          <p:nvPr>
            <p:ph type="subTitle" idx="1"/>
          </p:nvPr>
        </p:nvSpPr>
        <p:spPr>
          <a:xfrm>
            <a:off x="598100" y="3256956"/>
            <a:ext cx="4974881"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latin typeface="+mj-lt"/>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dirty="0"/>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atin typeface="+mj-l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dirty="0"/>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atin typeface="+mn-lt"/>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50"/>
        <p:cNvGrpSpPr/>
        <p:nvPr/>
      </p:nvGrpSpPr>
      <p:grpSpPr>
        <a:xfrm>
          <a:off x="0" y="0"/>
          <a:ext cx="0" cy="0"/>
          <a:chOff x="0" y="0"/>
          <a:chExt cx="0" cy="0"/>
        </a:xfrm>
      </p:grpSpPr>
      <p:sp>
        <p:nvSpPr>
          <p:cNvPr id="51" name="Google Shape;51;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52" name="Google Shape;52;p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latin typeface="+mj-lt"/>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r>
              <a:rPr lang="en-US"/>
              <a:t>Click to edit Master title style</a:t>
            </a:r>
            <a:endParaRPr dirty="0"/>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a:alphaModFix/>
          </a:blip>
          <a:stretch>
            <a:fillRect/>
          </a:stretch>
        </p:blipFill>
        <p:spPr>
          <a:xfrm>
            <a:off x="8128800" y="0"/>
            <a:ext cx="1015200" cy="1007953"/>
          </a:xfrm>
          <a:prstGeom prst="rect">
            <a:avLst/>
          </a:prstGeom>
          <a:noFill/>
          <a:ln>
            <a:noFill/>
          </a:ln>
        </p:spPr>
      </p:pic>
      <p:pic>
        <p:nvPicPr>
          <p:cNvPr id="2" name="Picture 1">
            <a:extLst>
              <a:ext uri="{FF2B5EF4-FFF2-40B4-BE49-F238E27FC236}">
                <a16:creationId xmlns:a16="http://schemas.microsoft.com/office/drawing/2014/main" id="{2801B9BB-356F-0CEB-6136-9AA80883BF8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latin typeface="+mj-lt"/>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t>Click to edit Master title style</a:t>
            </a:r>
            <a:endParaRPr dirty="0"/>
          </a:p>
        </p:txBody>
      </p:sp>
      <p:sp>
        <p:nvSpPr>
          <p:cNvPr id="30" name="Google Shape;30;p4"/>
          <p:cNvSpPr txBox="1">
            <a:spLocks noGrp="1"/>
          </p:cNvSpPr>
          <p:nvPr>
            <p:ph type="subTitle" idx="1"/>
          </p:nvPr>
        </p:nvSpPr>
        <p:spPr>
          <a:xfrm>
            <a:off x="598100" y="3256956"/>
            <a:ext cx="4974881"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latin typeface="+mj-lt"/>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dirty="0"/>
          </a:p>
        </p:txBody>
      </p:sp>
      <p:pic>
        <p:nvPicPr>
          <p:cNvPr id="31" name="Google Shape;31;p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pic>
        <p:nvPicPr>
          <p:cNvPr id="34" name="Google Shape;34;p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extLst>
      <p:ext uri="{BB962C8B-B14F-4D97-AF65-F5344CB8AC3E}">
        <p14:creationId xmlns:p14="http://schemas.microsoft.com/office/powerpoint/2010/main" val="349379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atin typeface="+mj-l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dirty="0"/>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atin typeface="+mn-lt"/>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pic>
        <p:nvPicPr>
          <p:cNvPr id="67" name="Google Shape;67;p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5843" y="4618434"/>
            <a:ext cx="673323" cy="385382"/>
          </a:xfrm>
          <a:prstGeom prst="rect">
            <a:avLst/>
          </a:prstGeom>
        </p:spPr>
      </p:pic>
    </p:spTree>
    <p:extLst>
      <p:ext uri="{BB962C8B-B14F-4D97-AF65-F5344CB8AC3E}">
        <p14:creationId xmlns:p14="http://schemas.microsoft.com/office/powerpoint/2010/main" val="1646497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gradFill>
          <a:gsLst>
            <a:gs pos="0">
              <a:schemeClr val="accent2"/>
            </a:gs>
            <a:gs pos="100000">
              <a:schemeClr val="accent4"/>
            </a:gs>
          </a:gsLst>
          <a:lin ang="5400012" scaled="0"/>
        </a:gradFill>
        <a:effectLst/>
      </p:bgPr>
    </p:bg>
    <p:spTree>
      <p:nvGrpSpPr>
        <p:cNvPr id="1" name="Shape 50"/>
        <p:cNvGrpSpPr/>
        <p:nvPr/>
      </p:nvGrpSpPr>
      <p:grpSpPr>
        <a:xfrm>
          <a:off x="0" y="0"/>
          <a:ext cx="0" cy="0"/>
          <a:chOff x="0" y="0"/>
          <a:chExt cx="0" cy="0"/>
        </a:xfrm>
      </p:grpSpPr>
      <p:sp>
        <p:nvSpPr>
          <p:cNvPr id="51" name="Google Shape;51;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游ゴシック" panose="020B0400000000000000" pitchFamily="50" charset="-128"/>
              <a:ea typeface="游ゴシック" panose="020B0400000000000000" pitchFamily="50" charset="-128"/>
            </a:endParaRPr>
          </a:p>
        </p:txBody>
      </p:sp>
      <p:sp>
        <p:nvSpPr>
          <p:cNvPr id="52" name="Google Shape;52;p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latin typeface="+mj-lt"/>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r>
              <a:rPr lang="en-US"/>
              <a:t>Click to edit Master title style</a:t>
            </a:r>
            <a:endParaRPr dirty="0"/>
          </a:p>
        </p:txBody>
      </p:sp>
      <p:sp>
        <p:nvSpPr>
          <p:cNvPr id="53" name="Google Shape;53;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128800" y="0"/>
            <a:ext cx="1015200" cy="1007953"/>
          </a:xfrm>
          <a:prstGeom prst="rect">
            <a:avLst/>
          </a:prstGeom>
          <a:noFill/>
          <a:ln>
            <a:noFill/>
          </a:ln>
        </p:spPr>
      </p:pic>
      <p:pic>
        <p:nvPicPr>
          <p:cNvPr id="2" name="Picture 1">
            <a:extLst>
              <a:ext uri="{FF2B5EF4-FFF2-40B4-BE49-F238E27FC236}">
                <a16:creationId xmlns:a16="http://schemas.microsoft.com/office/drawing/2014/main" id="{2801B9BB-356F-0CEB-6136-9AA80883BF8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extLst>
      <p:ext uri="{BB962C8B-B14F-4D97-AF65-F5344CB8AC3E}">
        <p14:creationId xmlns:p14="http://schemas.microsoft.com/office/powerpoint/2010/main" val="1441085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r>
              <a:rPr lang="en-US" dirty="0" err="1"/>
              <a:t>aaa</a:t>
            </a:r>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3"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mj-lt"/>
          <a:ea typeface="Roboto Slab" panose="020B0604020202020204" pitchFamily="2" charset="0"/>
          <a:cs typeface="Roboto Slab" panose="020B0604020202020204" pitchFamily="2"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r>
              <a:rPr lang="en-US" dirty="0" err="1"/>
              <a:t>aaa</a:t>
            </a:r>
            <a:endParaRPr dirty="0"/>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dirty="0"/>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1964363"/>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mj-lt"/>
          <a:ea typeface="Roboto Slab" panose="020B0604020202020204" pitchFamily="2" charset="0"/>
          <a:cs typeface="Roboto Slab" panose="020B0604020202020204" pitchFamily="2"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linuxfoundation.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uxfoundation.jp/antitrust-polic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fosdem.org/2024/schedule/track/software-bill-of-materials/" TargetMode="External"/><Relationship Id="rId2" Type="http://schemas.openxmlformats.org/officeDocument/2006/relationships/hyperlink" Target="https://fosdem.org/2024/" TargetMode="Externa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hyperlink" Target="https://fosdem.org/2024/schedule/event/fosdem-2024-3172-spdx-3-0-a-migration-journey/" TargetMode="External"/><Relationship Id="rId3" Type="http://schemas.openxmlformats.org/officeDocument/2006/relationships/hyperlink" Target="https://spdx.github.io/spdx-3-model/auto-generated/shape-softwarepackage.html" TargetMode="External"/><Relationship Id="rId7" Type="http://schemas.openxmlformats.org/officeDocument/2006/relationships/image" Target="../media/image19.png"/><Relationship Id="rId2" Type="http://schemas.openxmlformats.org/officeDocument/2006/relationships/hyperlink" Target="https://spdx.github.io/spdx-3-model/auto-generated/" TargetMode="Externa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0.png"/><Relationship Id="rId4" Type="http://schemas.openxmlformats.org/officeDocument/2006/relationships/hyperlink" Target="https://fosdem.org/2024/schedule/event/fosdem-2024-3180-protobom-the-universal-i-o-layer-of-sb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fosdem.org/2024/schedule/event/fosdem-2024-3230-getting-lulled-into-a-false-sense-of-security-by-sbom-and-vex/" TargetMode="Externa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spdx/spdx-3-model/commit/72db6bb0b16982c1918331164e5278962ddfa3f9"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160905-EDAE-4381-8FB7-D697F19A27BA}"/>
              </a:ext>
            </a:extLst>
          </p:cNvPr>
          <p:cNvSpPr>
            <a:spLocks noGrp="1"/>
          </p:cNvSpPr>
          <p:nvPr>
            <p:ph type="ctrTitle"/>
          </p:nvPr>
        </p:nvSpPr>
        <p:spPr/>
        <p:txBody>
          <a:bodyPr/>
          <a:lstStyle/>
          <a:p>
            <a:r>
              <a:rPr kumimoji="1" lang="en-US" altLang="ja-JP" dirty="0"/>
              <a:t>SBOM sg</a:t>
            </a:r>
            <a:br>
              <a:rPr kumimoji="1" lang="en-US" altLang="ja-JP" dirty="0"/>
            </a:br>
            <a:r>
              <a:rPr kumimoji="1" lang="en-US" altLang="ja-JP" dirty="0"/>
              <a:t>2024/02/13</a:t>
            </a:r>
            <a:endParaRPr kumimoji="1" lang="ja-JP" altLang="en-US" dirty="0"/>
          </a:p>
        </p:txBody>
      </p:sp>
      <p:sp>
        <p:nvSpPr>
          <p:cNvPr id="11" name="Subtitle 10">
            <a:extLst>
              <a:ext uri="{FF2B5EF4-FFF2-40B4-BE49-F238E27FC236}">
                <a16:creationId xmlns:a16="http://schemas.microsoft.com/office/drawing/2014/main" id="{58446F7D-159C-4C26-A06F-DD905AE4ED62}"/>
              </a:ext>
            </a:extLst>
          </p:cNvPr>
          <p:cNvSpPr>
            <a:spLocks noGrp="1"/>
          </p:cNvSpPr>
          <p:nvPr>
            <p:ph type="subTitle" idx="1"/>
          </p:nvPr>
        </p:nvSpPr>
        <p:spPr/>
        <p:txBody>
          <a:bodyPr>
            <a:normAutofit fontScale="92500" lnSpcReduction="20000"/>
          </a:bodyPr>
          <a:lstStyle/>
          <a:p>
            <a:endParaRPr kumimoji="1" lang="ja-JP" altLang="en-US"/>
          </a:p>
        </p:txBody>
      </p:sp>
    </p:spTree>
    <p:extLst>
      <p:ext uri="{BB962C8B-B14F-4D97-AF65-F5344CB8AC3E}">
        <p14:creationId xmlns:p14="http://schemas.microsoft.com/office/powerpoint/2010/main" val="3246503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6D0D-1BB5-110F-43D0-6C8F08FE78E8}"/>
              </a:ext>
            </a:extLst>
          </p:cNvPr>
          <p:cNvSpPr>
            <a:spLocks noGrp="1"/>
          </p:cNvSpPr>
          <p:nvPr>
            <p:ph type="title"/>
          </p:nvPr>
        </p:nvSpPr>
        <p:spPr/>
        <p:txBody>
          <a:bodyPr>
            <a:normAutofit fontScale="90000"/>
          </a:bodyPr>
          <a:lstStyle/>
          <a:p>
            <a:r>
              <a:rPr lang="en-US" altLang="ja-JP" dirty="0"/>
              <a:t>Asia SPDX Call – Feb 13 3/3</a:t>
            </a:r>
            <a:endParaRPr lang="en-US" dirty="0"/>
          </a:p>
        </p:txBody>
      </p:sp>
      <p:sp>
        <p:nvSpPr>
          <p:cNvPr id="3" name="Text Placeholder 2">
            <a:extLst>
              <a:ext uri="{FF2B5EF4-FFF2-40B4-BE49-F238E27FC236}">
                <a16:creationId xmlns:a16="http://schemas.microsoft.com/office/drawing/2014/main" id="{5B7C0280-995F-2A04-6950-E018528B3A2E}"/>
              </a:ext>
            </a:extLst>
          </p:cNvPr>
          <p:cNvSpPr>
            <a:spLocks noGrp="1"/>
          </p:cNvSpPr>
          <p:nvPr>
            <p:ph type="body" idx="1"/>
          </p:nvPr>
        </p:nvSpPr>
        <p:spPr/>
        <p:txBody>
          <a:bodyPr>
            <a:normAutofit fontScale="92500" lnSpcReduction="10000"/>
          </a:bodyPr>
          <a:lstStyle/>
          <a:p>
            <a:r>
              <a:rPr lang="en-US" dirty="0"/>
              <a:t>Co-located event proposal at Open Source Summit North America</a:t>
            </a:r>
          </a:p>
          <a:p>
            <a:endParaRPr lang="en-US" dirty="0"/>
          </a:p>
          <a:p>
            <a:r>
              <a:rPr lang="en-US" dirty="0"/>
              <a:t>SPDX technical discussion event</a:t>
            </a:r>
            <a:r>
              <a:rPr lang="ja-JP" altLang="en-US" dirty="0"/>
              <a:t>を開催したい</a:t>
            </a:r>
            <a:endParaRPr lang="en-US" altLang="ja-JP" dirty="0"/>
          </a:p>
          <a:p>
            <a:pPr lvl="1"/>
            <a:r>
              <a:rPr lang="ja-JP" altLang="en-US" dirty="0"/>
              <a:t>実際に</a:t>
            </a:r>
            <a:r>
              <a:rPr lang="en-US" altLang="ja-JP" dirty="0"/>
              <a:t>JSON</a:t>
            </a:r>
            <a:r>
              <a:rPr lang="ja-JP" altLang="en-US" dirty="0"/>
              <a:t>を書こうとした場合、これであってるのかわからない</a:t>
            </a:r>
            <a:endParaRPr lang="en-US" altLang="ja-JP" dirty="0"/>
          </a:p>
          <a:p>
            <a:pPr lvl="1"/>
            <a:r>
              <a:rPr lang="en-US" dirty="0"/>
              <a:t>Top level dependency</a:t>
            </a:r>
            <a:r>
              <a:rPr lang="ja-JP" altLang="en-US" dirty="0"/>
              <a:t>って何を意味するの？</a:t>
            </a:r>
            <a:endParaRPr lang="en-US" altLang="ja-JP" dirty="0"/>
          </a:p>
          <a:p>
            <a:pPr lvl="1"/>
            <a:r>
              <a:rPr lang="ja-JP" altLang="en-US" dirty="0"/>
              <a:t>実際に</a:t>
            </a:r>
            <a:r>
              <a:rPr lang="en-US" altLang="ja-JP" dirty="0"/>
              <a:t>CRA</a:t>
            </a:r>
            <a:r>
              <a:rPr lang="ja-JP" altLang="en-US" dirty="0"/>
              <a:t>で提出を求められている</a:t>
            </a:r>
            <a:r>
              <a:rPr lang="en-US" altLang="ja-JP" dirty="0"/>
              <a:t>SBOM</a:t>
            </a:r>
            <a:r>
              <a:rPr lang="ja-JP" altLang="en-US" dirty="0"/>
              <a:t>って、どの項目が必要になるの？</a:t>
            </a:r>
            <a:endParaRPr lang="en-US" altLang="ja-JP" dirty="0"/>
          </a:p>
          <a:p>
            <a:pPr lvl="1"/>
            <a:r>
              <a:rPr lang="ja-JP" altLang="en-US" dirty="0"/>
              <a:t>などなど、仕様と直接的には関係しないが、実務上疑問が発生するポイントを関係する人たちで議論、相談、解決するイベントが開けないか？</a:t>
            </a:r>
            <a:endParaRPr lang="en-US" altLang="ja-JP" dirty="0"/>
          </a:p>
          <a:p>
            <a:endParaRPr lang="en-US" dirty="0"/>
          </a:p>
          <a:p>
            <a:r>
              <a:rPr lang="ja-JP" altLang="en-US" dirty="0"/>
              <a:t>案</a:t>
            </a:r>
            <a:endParaRPr lang="en-US" altLang="ja-JP" dirty="0"/>
          </a:p>
          <a:p>
            <a:pPr lvl="1"/>
            <a:r>
              <a:rPr lang="en-US" altLang="ja-JP" dirty="0" err="1"/>
              <a:t>Github</a:t>
            </a:r>
            <a:r>
              <a:rPr lang="en-US" altLang="ja-JP" dirty="0"/>
              <a:t> issues</a:t>
            </a:r>
            <a:r>
              <a:rPr lang="ja-JP" altLang="en-US" dirty="0"/>
              <a:t>など公開の場に質問や疑問を書き込み→同意する人はリアクション、別の意見がある人はコメントを書き込んでおく。</a:t>
            </a:r>
            <a:endParaRPr lang="en-US" altLang="ja-JP" dirty="0"/>
          </a:p>
          <a:p>
            <a:pPr lvl="1"/>
            <a:r>
              <a:rPr lang="ja-JP" altLang="en-US" dirty="0"/>
              <a:t>イベント当日に人気のある質問・疑問をまとめておいて、その場で有識者と議論。</a:t>
            </a:r>
            <a:endParaRPr lang="en-US" dirty="0"/>
          </a:p>
        </p:txBody>
      </p:sp>
    </p:spTree>
    <p:extLst>
      <p:ext uri="{BB962C8B-B14F-4D97-AF65-F5344CB8AC3E}">
        <p14:creationId xmlns:p14="http://schemas.microsoft.com/office/powerpoint/2010/main" val="1678684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6A10-5BD2-BC81-DA02-22C5AC6385CE}"/>
              </a:ext>
            </a:extLst>
          </p:cNvPr>
          <p:cNvSpPr>
            <a:spLocks noGrp="1"/>
          </p:cNvSpPr>
          <p:nvPr>
            <p:ph type="title"/>
          </p:nvPr>
        </p:nvSpPr>
        <p:spPr/>
        <p:txBody>
          <a:bodyPr>
            <a:normAutofit fontScale="90000"/>
          </a:bodyPr>
          <a:lstStyle/>
          <a:p>
            <a:r>
              <a:rPr lang="en-US" altLang="ja-JP" dirty="0"/>
              <a:t>SPDX Lite </a:t>
            </a:r>
            <a:r>
              <a:rPr lang="ja-JP" altLang="en-US" dirty="0"/>
              <a:t>利用ガイドについて</a:t>
            </a:r>
            <a:endParaRPr lang="en-US" dirty="0"/>
          </a:p>
        </p:txBody>
      </p:sp>
      <p:sp>
        <p:nvSpPr>
          <p:cNvPr id="3" name="Text Placeholder 2">
            <a:extLst>
              <a:ext uri="{FF2B5EF4-FFF2-40B4-BE49-F238E27FC236}">
                <a16:creationId xmlns:a16="http://schemas.microsoft.com/office/drawing/2014/main" id="{1F844C46-BE2F-4FDE-E9AD-91068BC83B8A}"/>
              </a:ext>
            </a:extLst>
          </p:cNvPr>
          <p:cNvSpPr>
            <a:spLocks noGrp="1"/>
          </p:cNvSpPr>
          <p:nvPr>
            <p:ph type="body" idx="1"/>
          </p:nvPr>
        </p:nvSpPr>
        <p:spPr/>
        <p:txBody>
          <a:bodyPr/>
          <a:lstStyle/>
          <a:p>
            <a:r>
              <a:rPr lang="en-US" altLang="ja-JP" dirty="0"/>
              <a:t>(</a:t>
            </a:r>
            <a:r>
              <a:rPr lang="ja-JP" altLang="en-US" dirty="0"/>
              <a:t>継続</a:t>
            </a:r>
            <a:r>
              <a:rPr lang="en-US" altLang="ja-JP" dirty="0"/>
              <a:t>)</a:t>
            </a:r>
            <a:r>
              <a:rPr lang="ja-JP" altLang="en-US" dirty="0"/>
              <a:t> 特定の産業、サプライチェーン上で</a:t>
            </a:r>
            <a:r>
              <a:rPr lang="en-US" altLang="ja-JP" dirty="0"/>
              <a:t>SPDX 3.0 Lite</a:t>
            </a:r>
            <a:r>
              <a:rPr lang="ja-JP" altLang="en-US" dirty="0"/>
              <a:t>を用いる場面を想定し、サンプルとなる</a:t>
            </a:r>
            <a:r>
              <a:rPr lang="en-US" altLang="ja-JP" dirty="0" err="1"/>
              <a:t>json</a:t>
            </a:r>
            <a:r>
              <a:rPr lang="ja-JP" altLang="en-US" dirty="0"/>
              <a:t>の作成。どのような項目を含め、どのように受け渡すか</a:t>
            </a:r>
            <a:r>
              <a:rPr lang="en-US" altLang="ja-JP" dirty="0"/>
              <a:t>(</a:t>
            </a:r>
            <a:r>
              <a:rPr lang="ja-JP" altLang="en-US" dirty="0"/>
              <a:t>署名するか</a:t>
            </a:r>
            <a:r>
              <a:rPr lang="en-US" altLang="ja-JP" dirty="0"/>
              <a:t>)</a:t>
            </a:r>
            <a:r>
              <a:rPr lang="ja-JP" altLang="en-US" dirty="0"/>
              <a:t>などをまとめたガイドブックの作成。</a:t>
            </a:r>
            <a:endParaRPr lang="en-US" altLang="ja-JP" dirty="0"/>
          </a:p>
          <a:p>
            <a:r>
              <a:rPr lang="ja-JP" altLang="en-US" dirty="0"/>
              <a:t>お手本は</a:t>
            </a:r>
            <a:r>
              <a:rPr lang="en-US" altLang="ja-JP" dirty="0"/>
              <a:t>Telco-WG</a:t>
            </a:r>
            <a:r>
              <a:rPr lang="ja-JP" altLang="en-US" dirty="0"/>
              <a:t>のガイドライン。</a:t>
            </a:r>
            <a:endParaRPr lang="en-US" altLang="ja-JP" dirty="0"/>
          </a:p>
          <a:p>
            <a:endParaRPr lang="en-US" altLang="ja-JP" dirty="0"/>
          </a:p>
          <a:p>
            <a:r>
              <a:rPr lang="ja-JP" altLang="en-US" dirty="0"/>
              <a:t>決めたいこと</a:t>
            </a:r>
            <a:endParaRPr lang="en-US" altLang="ja-JP" dirty="0"/>
          </a:p>
          <a:p>
            <a:pPr lvl="1"/>
            <a:r>
              <a:rPr lang="en-US" altLang="ja-JP" dirty="0"/>
              <a:t>α</a:t>
            </a:r>
            <a:r>
              <a:rPr lang="ja-JP" altLang="en-US" dirty="0"/>
              <a:t>版作成の〆切：</a:t>
            </a:r>
            <a:endParaRPr lang="en-US" altLang="ja-JP" dirty="0"/>
          </a:p>
          <a:p>
            <a:pPr lvl="1"/>
            <a:r>
              <a:rPr lang="ja-JP" altLang="en-US" dirty="0"/>
              <a:t>協力者：</a:t>
            </a:r>
            <a:endParaRPr lang="en-US" altLang="ja-JP" dirty="0"/>
          </a:p>
          <a:p>
            <a:pPr lvl="1"/>
            <a:r>
              <a:rPr lang="ja-JP" altLang="en-US" dirty="0"/>
              <a:t>別に定期的な打ち合わせを開催予定</a:t>
            </a:r>
            <a:endParaRPr lang="en-US" dirty="0"/>
          </a:p>
        </p:txBody>
      </p:sp>
    </p:spTree>
    <p:extLst>
      <p:ext uri="{BB962C8B-B14F-4D97-AF65-F5344CB8AC3E}">
        <p14:creationId xmlns:p14="http://schemas.microsoft.com/office/powerpoint/2010/main" val="3242021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Title 1">
            <a:extLst>
              <a:ext uri="{FF2B5EF4-FFF2-40B4-BE49-F238E27FC236}">
                <a16:creationId xmlns:a16="http://schemas.microsoft.com/office/drawing/2014/main" id="{7B0585D3-3EA5-46D0-985D-376874F4D979}"/>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3044271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p:txBody>
          <a:bodyPr>
            <a:normAutofit fontScale="90000"/>
          </a:bodyPr>
          <a:lstStyle/>
          <a:p>
            <a:pPr lvl="0"/>
            <a:r>
              <a:rPr lang="en-US" dirty="0"/>
              <a:t>Anti-Trust Policy Notice</a:t>
            </a:r>
          </a:p>
        </p:txBody>
      </p:sp>
      <p:sp>
        <p:nvSpPr>
          <p:cNvPr id="158" name="Google Shape;158;p25"/>
          <p:cNvSpPr txBox="1">
            <a:spLocks noGrp="1"/>
          </p:cNvSpPr>
          <p:nvPr>
            <p:ph type="body" idx="1"/>
          </p:nvPr>
        </p:nvSpPr>
        <p:spPr/>
        <p:txBody>
          <a:bodyPr>
            <a:normAutofit fontScale="85000" lnSpcReduction="10000"/>
          </a:bodyPr>
          <a:lstStyle/>
          <a:p>
            <a:r>
              <a:rPr lang="en-US"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r>
              <a:rPr lang="en-US" dirty="0"/>
              <a:t>Examples of types of actions that are prohibited at Linux Foundation meetings and in connection with Linux Foundation activities are described in the Linux Foundation Antitrust Policy available at </a:t>
            </a:r>
            <a:r>
              <a:rPr lang="en-US" dirty="0">
                <a:hlinkClick r:id="rId3"/>
              </a:rPr>
              <a:t>http://www.linuxfoundation.org/</a:t>
            </a:r>
            <a:r>
              <a:rPr lang="en-US" dirty="0"/>
              <a:t> antitrust-policy. If you have questions about these matters, please contact your company counsel, or if you are a member of the Linux Foundation, feel free to contact Andrew </a:t>
            </a:r>
            <a:r>
              <a:rPr lang="en-US" dirty="0" err="1"/>
              <a:t>Updegrove</a:t>
            </a:r>
            <a:r>
              <a:rPr lang="en-US" dirty="0"/>
              <a:t> of the firm of </a:t>
            </a:r>
            <a:r>
              <a:rPr lang="en-US" dirty="0" err="1"/>
              <a:t>Gesmer</a:t>
            </a:r>
            <a:r>
              <a:rPr lang="en-US" dirty="0"/>
              <a:t> </a:t>
            </a:r>
            <a:r>
              <a:rPr lang="en-US" dirty="0" err="1"/>
              <a:t>Updegrove</a:t>
            </a:r>
            <a:r>
              <a:rPr lang="en-US" dirty="0"/>
              <a:t> LLP, which provides legal counsel to the Linux Foundation.</a:t>
            </a:r>
          </a:p>
          <a:p>
            <a:pPr lvl="0"/>
            <a:endParaRPr lang="en-US" dirty="0"/>
          </a:p>
          <a:p>
            <a:pPr lvl="0"/>
            <a:endParaRPr lang="en-US" dirty="0"/>
          </a:p>
        </p:txBody>
      </p:sp>
    </p:spTree>
    <p:extLst>
      <p:ext uri="{BB962C8B-B14F-4D97-AF65-F5344CB8AC3E}">
        <p14:creationId xmlns:p14="http://schemas.microsoft.com/office/powerpoint/2010/main" val="122603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p:txBody>
          <a:bodyPr>
            <a:normAutofit fontScale="90000"/>
          </a:bodyPr>
          <a:lstStyle/>
          <a:p>
            <a:pPr lvl="0"/>
            <a:r>
              <a:rPr lang="ja-JP" altLang="en-US" dirty="0"/>
              <a:t>独占禁止法順守ポリシー </a:t>
            </a:r>
            <a:r>
              <a:rPr lang="en-US" altLang="ja-JP" dirty="0"/>
              <a:t>(</a:t>
            </a:r>
            <a:r>
              <a:rPr lang="en-US" dirty="0"/>
              <a:t>Antitrust Policy)</a:t>
            </a:r>
          </a:p>
        </p:txBody>
      </p:sp>
      <p:sp>
        <p:nvSpPr>
          <p:cNvPr id="158" name="Google Shape;158;p25"/>
          <p:cNvSpPr txBox="1">
            <a:spLocks noGrp="1"/>
          </p:cNvSpPr>
          <p:nvPr>
            <p:ph type="body" idx="1"/>
          </p:nvPr>
        </p:nvSpPr>
        <p:spPr/>
        <p:txBody>
          <a:bodyPr>
            <a:normAutofit fontScale="92500" lnSpcReduction="10000"/>
          </a:bodyPr>
          <a:lstStyle/>
          <a:p>
            <a:r>
              <a:rPr lang="en-US" altLang="ja-JP" dirty="0"/>
              <a:t>Linux Foundation (</a:t>
            </a:r>
            <a:r>
              <a:rPr lang="ja-JP" altLang="en-US" dirty="0"/>
              <a:t>以下</a:t>
            </a:r>
            <a:r>
              <a:rPr lang="en-US" altLang="ja-JP" dirty="0"/>
              <a:t>LF</a:t>
            </a:r>
            <a:r>
              <a:rPr lang="ja-JP" altLang="en-US" dirty="0"/>
              <a:t>と略す</a:t>
            </a:r>
            <a:r>
              <a:rPr lang="en-US" altLang="ja-JP" dirty="0"/>
              <a:t>) </a:t>
            </a:r>
            <a:r>
              <a:rPr lang="ja-JP" altLang="en-US" dirty="0"/>
              <a:t>の会議は、産業界で競合関係にある企業同士の参加が不可欠です。</a:t>
            </a:r>
            <a:r>
              <a:rPr lang="en-US" altLang="ja-JP" dirty="0"/>
              <a:t>LF</a:t>
            </a:r>
            <a:r>
              <a:rPr lang="ja-JP" altLang="en-US" dirty="0"/>
              <a:t>は、すべての活動を、適用されるべきすべての独占禁止法</a:t>
            </a:r>
            <a:r>
              <a:rPr lang="en-US" altLang="ja-JP" dirty="0"/>
              <a:t>/</a:t>
            </a:r>
            <a:r>
              <a:rPr lang="ja-JP" altLang="en-US" dirty="0"/>
              <a:t>競争法に則って運営します。従って、会議の出席者は、アジェンダに沿って会議を進め、国内外の独占禁止法</a:t>
            </a:r>
            <a:r>
              <a:rPr lang="en-US" altLang="ja-JP" dirty="0"/>
              <a:t>/</a:t>
            </a:r>
            <a:r>
              <a:rPr lang="ja-JP" altLang="en-US" dirty="0"/>
              <a:t>競争法の下で禁止されているいかなる活動にも参加しないよう、注意を払うことが非常に重要です。</a:t>
            </a:r>
          </a:p>
          <a:p>
            <a:r>
              <a:rPr lang="en-US" altLang="ja-JP" dirty="0"/>
              <a:t>LF</a:t>
            </a:r>
            <a:r>
              <a:rPr lang="ja-JP" altLang="en-US" dirty="0"/>
              <a:t>の会議において、また</a:t>
            </a:r>
            <a:r>
              <a:rPr lang="en-US" altLang="ja-JP" dirty="0"/>
              <a:t>LF</a:t>
            </a:r>
            <a:r>
              <a:rPr lang="ja-JP" altLang="en-US" dirty="0"/>
              <a:t>の活動に関連して、禁止されている行動の例は、</a:t>
            </a:r>
            <a:r>
              <a:rPr lang="en-US" altLang="ja-JP" dirty="0">
                <a:hlinkClick r:id="rId3"/>
              </a:rPr>
              <a:t>https://www.linuxfoundation.jp/antitrust-policy/</a:t>
            </a:r>
            <a:r>
              <a:rPr lang="ja-JP" altLang="en-US" dirty="0"/>
              <a:t> から入手できる</a:t>
            </a:r>
            <a:r>
              <a:rPr lang="en-US" altLang="ja-JP" dirty="0"/>
              <a:t>LF</a:t>
            </a:r>
            <a:r>
              <a:rPr lang="ja-JP" altLang="en-US" dirty="0"/>
              <a:t>独占禁止法順守ポリシーに記載されています。これらの事項について質問がある場合は、あなたの会社の法律顧問に問い合わせるか、もしあなたが</a:t>
            </a:r>
            <a:r>
              <a:rPr lang="en-US" altLang="ja-JP" dirty="0"/>
              <a:t>LF</a:t>
            </a:r>
            <a:r>
              <a:rPr lang="ja-JP" altLang="en-US" dirty="0"/>
              <a:t>のメンバーであるならば、</a:t>
            </a:r>
            <a:r>
              <a:rPr lang="en-US" altLang="ja-JP" dirty="0"/>
              <a:t>LF</a:t>
            </a:r>
            <a:r>
              <a:rPr lang="ja-JP" altLang="en-US" dirty="0"/>
              <a:t>の法律顧問である </a:t>
            </a:r>
            <a:r>
              <a:rPr lang="en-US" altLang="ja-JP" dirty="0" err="1"/>
              <a:t>Gesmer</a:t>
            </a:r>
            <a:r>
              <a:rPr lang="ja-JP" altLang="en-US" dirty="0"/>
              <a:t> </a:t>
            </a:r>
            <a:r>
              <a:rPr lang="en-US" altLang="ja-JP" dirty="0" err="1"/>
              <a:t>Updegrove</a:t>
            </a:r>
            <a:r>
              <a:rPr lang="ja-JP" altLang="en-US" dirty="0"/>
              <a:t> </a:t>
            </a:r>
            <a:r>
              <a:rPr lang="en-US" altLang="ja-JP" dirty="0"/>
              <a:t>LLP </a:t>
            </a:r>
            <a:r>
              <a:rPr lang="ja-JP" altLang="en-US" dirty="0"/>
              <a:t>の </a:t>
            </a:r>
            <a:r>
              <a:rPr lang="en-US" altLang="ja-JP" dirty="0"/>
              <a:t>Andrew </a:t>
            </a:r>
            <a:r>
              <a:rPr lang="en-US" altLang="ja-JP" dirty="0" err="1"/>
              <a:t>Updegrove</a:t>
            </a:r>
            <a:r>
              <a:rPr lang="ja-JP" altLang="en-US" dirty="0"/>
              <a:t> にお問い合わせください。</a:t>
            </a:r>
          </a:p>
          <a:p>
            <a:pPr lvl="0"/>
            <a:endParaRPr lang="ja-JP" altLang="en-US" dirty="0"/>
          </a:p>
          <a:p>
            <a:pPr lvl="0"/>
            <a:endParaRPr lang="ja-JP" altLang="en-US" dirty="0"/>
          </a:p>
        </p:txBody>
      </p:sp>
      <p:sp>
        <p:nvSpPr>
          <p:cNvPr id="4" name="テキスト ボックス 3">
            <a:extLst>
              <a:ext uri="{FF2B5EF4-FFF2-40B4-BE49-F238E27FC236}">
                <a16:creationId xmlns:a16="http://schemas.microsoft.com/office/drawing/2014/main" id="{F4B69969-C2B2-4035-B697-410820198BDC}"/>
              </a:ext>
            </a:extLst>
          </p:cNvPr>
          <p:cNvSpPr txBox="1"/>
          <p:nvPr/>
        </p:nvSpPr>
        <p:spPr>
          <a:xfrm>
            <a:off x="0" y="101009"/>
            <a:ext cx="1107996" cy="369332"/>
          </a:xfrm>
          <a:prstGeom prst="rect">
            <a:avLst/>
          </a:prstGeom>
          <a:noFill/>
        </p:spPr>
        <p:txBody>
          <a:bodyPr wrap="none" rtlCol="0">
            <a:spAutoFit/>
          </a:bodyPr>
          <a:lstStyle/>
          <a:p>
            <a:r>
              <a:rPr kumimoji="1" lang="en-US" altLang="ja-JP" sz="1800" dirty="0">
                <a:latin typeface="游ゴシック Medium" panose="020B0500000000000000" pitchFamily="50" charset="-128"/>
                <a:ea typeface="游ゴシック Medium" panose="020B0500000000000000" pitchFamily="50" charset="-128"/>
              </a:rPr>
              <a:t>【</a:t>
            </a:r>
            <a:r>
              <a:rPr kumimoji="1" lang="ja-JP" altLang="en-US" sz="1800" dirty="0">
                <a:latin typeface="游ゴシック Medium" panose="020B0500000000000000" pitchFamily="50" charset="-128"/>
                <a:ea typeface="游ゴシック Medium" panose="020B0500000000000000" pitchFamily="50" charset="-128"/>
              </a:rPr>
              <a:t>参考</a:t>
            </a:r>
            <a:r>
              <a:rPr kumimoji="1" lang="en-US" altLang="ja-JP" sz="1800" dirty="0">
                <a:latin typeface="游ゴシック Medium" panose="020B0500000000000000" pitchFamily="50" charset="-128"/>
                <a:ea typeface="游ゴシック Medium" panose="020B0500000000000000" pitchFamily="50" charset="-128"/>
              </a:rPr>
              <a:t>】</a:t>
            </a:r>
            <a:endParaRPr kumimoji="1" lang="ja-JP" altLang="en-US" sz="1800" dirty="0">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4035596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F9D7-FA8C-5441-5711-AF1AAA179E47}"/>
              </a:ext>
            </a:extLst>
          </p:cNvPr>
          <p:cNvSpPr>
            <a:spLocks noGrp="1"/>
          </p:cNvSpPr>
          <p:nvPr>
            <p:ph type="title"/>
          </p:nvPr>
        </p:nvSpPr>
        <p:spPr/>
        <p:txBody>
          <a:bodyPr>
            <a:normAutofit fontScale="90000"/>
          </a:bodyPr>
          <a:lstStyle/>
          <a:p>
            <a:r>
              <a:rPr lang="en-US" dirty="0"/>
              <a:t>FOSDEM 2024</a:t>
            </a:r>
          </a:p>
        </p:txBody>
      </p:sp>
      <p:sp>
        <p:nvSpPr>
          <p:cNvPr id="3" name="Text Placeholder 2">
            <a:extLst>
              <a:ext uri="{FF2B5EF4-FFF2-40B4-BE49-F238E27FC236}">
                <a16:creationId xmlns:a16="http://schemas.microsoft.com/office/drawing/2014/main" id="{5C55602F-702B-AA47-AB47-1F8CF7E3E4FE}"/>
              </a:ext>
            </a:extLst>
          </p:cNvPr>
          <p:cNvSpPr>
            <a:spLocks noGrp="1"/>
          </p:cNvSpPr>
          <p:nvPr>
            <p:ph type="body" idx="1"/>
          </p:nvPr>
        </p:nvSpPr>
        <p:spPr>
          <a:xfrm>
            <a:off x="280350" y="2723606"/>
            <a:ext cx="8520600" cy="1881844"/>
          </a:xfrm>
        </p:spPr>
        <p:txBody>
          <a:bodyPr>
            <a:normAutofit fontScale="92500" lnSpcReduction="10000"/>
          </a:bodyPr>
          <a:lstStyle/>
          <a:p>
            <a:pPr marL="114300" indent="0">
              <a:buNone/>
            </a:pPr>
            <a:r>
              <a:rPr lang="en-US" dirty="0">
                <a:hlinkClick r:id="rId2"/>
              </a:rPr>
              <a:t>https://fosdem.org/2024/</a:t>
            </a:r>
            <a:r>
              <a:rPr lang="en-US" dirty="0"/>
              <a:t> </a:t>
            </a:r>
          </a:p>
          <a:p>
            <a:pPr marL="114300" indent="0">
              <a:buNone/>
            </a:pPr>
            <a:r>
              <a:rPr lang="ja-JP" altLang="en-US" dirty="0"/>
              <a:t>ヨーロッパで一番参加者の多いオープンソースイベント。毎年ボランティアベースで運営、話題に応じた</a:t>
            </a:r>
            <a:r>
              <a:rPr lang="en-US" altLang="ja-JP" dirty="0" err="1"/>
              <a:t>devroom</a:t>
            </a:r>
            <a:r>
              <a:rPr lang="ja-JP" altLang="en-US" dirty="0"/>
              <a:t>が作成されそれぞれ議論が行われている。</a:t>
            </a:r>
            <a:endParaRPr lang="en-US" altLang="ja-JP" dirty="0"/>
          </a:p>
          <a:p>
            <a:pPr marL="114300" indent="0">
              <a:buNone/>
            </a:pPr>
            <a:endParaRPr lang="en-US" dirty="0"/>
          </a:p>
          <a:p>
            <a:r>
              <a:rPr lang="en-US" dirty="0"/>
              <a:t>Software Bill of Materials </a:t>
            </a:r>
            <a:r>
              <a:rPr lang="en-US" dirty="0" err="1"/>
              <a:t>devroom</a:t>
            </a:r>
            <a:br>
              <a:rPr lang="en-US" dirty="0"/>
            </a:br>
            <a:r>
              <a:rPr lang="en-US" dirty="0">
                <a:hlinkClick r:id="rId3"/>
              </a:rPr>
              <a:t>https://fosdem.org/2024/schedule/track/software-bill-of-materials/</a:t>
            </a:r>
            <a:r>
              <a:rPr lang="en-US" dirty="0"/>
              <a:t> </a:t>
            </a:r>
          </a:p>
          <a:p>
            <a:endParaRPr lang="en-US" dirty="0"/>
          </a:p>
        </p:txBody>
      </p:sp>
      <p:pic>
        <p:nvPicPr>
          <p:cNvPr id="5" name="Picture 4">
            <a:extLst>
              <a:ext uri="{FF2B5EF4-FFF2-40B4-BE49-F238E27FC236}">
                <a16:creationId xmlns:a16="http://schemas.microsoft.com/office/drawing/2014/main" id="{733170CC-5736-B9F0-DE06-B86CDF0044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995117"/>
            <a:ext cx="9144000" cy="1735287"/>
          </a:xfrm>
          <a:prstGeom prst="rect">
            <a:avLst/>
          </a:prstGeom>
        </p:spPr>
      </p:pic>
    </p:spTree>
    <p:extLst>
      <p:ext uri="{BB962C8B-B14F-4D97-AF65-F5344CB8AC3E}">
        <p14:creationId xmlns:p14="http://schemas.microsoft.com/office/powerpoint/2010/main" val="151650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6B904-15A9-CBC8-B0BD-F95777E58A6A}"/>
              </a:ext>
            </a:extLst>
          </p:cNvPr>
          <p:cNvSpPr>
            <a:spLocks noGrp="1"/>
          </p:cNvSpPr>
          <p:nvPr>
            <p:ph type="title"/>
          </p:nvPr>
        </p:nvSpPr>
        <p:spPr/>
        <p:txBody>
          <a:bodyPr anchor="ctr">
            <a:normAutofit fontScale="90000"/>
          </a:bodyPr>
          <a:lstStyle/>
          <a:p>
            <a:r>
              <a:rPr lang="en-US" dirty="0"/>
              <a:t>SPDX 3.0 - a migration journey</a:t>
            </a:r>
            <a:r>
              <a:rPr lang="ja-JP" altLang="en-US" dirty="0"/>
              <a:t> </a:t>
            </a:r>
            <a:r>
              <a:rPr lang="en-US" altLang="ja-JP" dirty="0"/>
              <a:t>/ Gary O’Neall</a:t>
            </a:r>
            <a:endParaRPr lang="en-US" dirty="0"/>
          </a:p>
        </p:txBody>
      </p:sp>
      <p:sp>
        <p:nvSpPr>
          <p:cNvPr id="3" name="Text Placeholder 2">
            <a:extLst>
              <a:ext uri="{FF2B5EF4-FFF2-40B4-BE49-F238E27FC236}">
                <a16:creationId xmlns:a16="http://schemas.microsoft.com/office/drawing/2014/main" id="{7A84A499-0B1B-BAA7-FD79-2899B6B160DC}"/>
              </a:ext>
            </a:extLst>
          </p:cNvPr>
          <p:cNvSpPr>
            <a:spLocks noGrp="1"/>
          </p:cNvSpPr>
          <p:nvPr>
            <p:ph type="body" idx="1"/>
          </p:nvPr>
        </p:nvSpPr>
        <p:spPr>
          <a:xfrm>
            <a:off x="141734" y="2637849"/>
            <a:ext cx="4923239" cy="1911674"/>
          </a:xfrm>
        </p:spPr>
        <p:txBody>
          <a:bodyPr>
            <a:normAutofit fontScale="92500" lnSpcReduction="10000"/>
          </a:bodyPr>
          <a:lstStyle/>
          <a:p>
            <a:r>
              <a:rPr lang="en-US" sz="1400" dirty="0"/>
              <a:t>SHACL(Shapes Constraint Language) / OWL(Web Ontology Language)</a:t>
            </a:r>
            <a:r>
              <a:rPr lang="ja-JP" altLang="en-US" sz="1400" dirty="0"/>
              <a:t> を利用して設計されているが、これが議論を難しくしているのでは</a:t>
            </a:r>
            <a:r>
              <a:rPr lang="en-US" altLang="ja-JP" sz="1400" dirty="0"/>
              <a:t>…</a:t>
            </a:r>
          </a:p>
          <a:p>
            <a:r>
              <a:rPr lang="ja-JP" altLang="en-US" sz="1400" dirty="0"/>
              <a:t>ツールで生成できるのが利点だが、生成されたものを見ても正直構造が良くわからない</a:t>
            </a:r>
            <a:br>
              <a:rPr lang="en-US" altLang="ja-JP" sz="1400" dirty="0"/>
            </a:br>
            <a:r>
              <a:rPr lang="en-US" sz="1400" dirty="0">
                <a:hlinkClick r:id="rId2"/>
              </a:rPr>
              <a:t>https://spdx.github.io/spdx-3-model/auto-generated/</a:t>
            </a:r>
            <a:r>
              <a:rPr lang="ja-JP" altLang="en-US" sz="1400" dirty="0"/>
              <a:t> </a:t>
            </a:r>
            <a:br>
              <a:rPr lang="en-US" altLang="ja-JP" sz="1400" dirty="0"/>
            </a:br>
            <a:r>
              <a:rPr lang="en-US" altLang="ja-JP" sz="1400" dirty="0">
                <a:hlinkClick r:id="rId3"/>
              </a:rPr>
              <a:t>https://spdx.github.io/spdx-3-model/auto-generated/shape-softwarepackage.html</a:t>
            </a:r>
            <a:r>
              <a:rPr lang="en-US" altLang="ja-JP" sz="1400" dirty="0"/>
              <a:t> </a:t>
            </a:r>
            <a:endParaRPr lang="en-US" sz="1400" dirty="0"/>
          </a:p>
        </p:txBody>
      </p:sp>
      <p:pic>
        <p:nvPicPr>
          <p:cNvPr id="9" name="Picture 8">
            <a:extLst>
              <a:ext uri="{FF2B5EF4-FFF2-40B4-BE49-F238E27FC236}">
                <a16:creationId xmlns:a16="http://schemas.microsoft.com/office/drawing/2014/main" id="{8E31CF6D-909D-CA39-B838-04046E8456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1734" y="1017800"/>
            <a:ext cx="2543459" cy="1428859"/>
          </a:xfrm>
          <a:prstGeom prst="rect">
            <a:avLst/>
          </a:prstGeom>
        </p:spPr>
      </p:pic>
      <p:pic>
        <p:nvPicPr>
          <p:cNvPr id="11" name="Picture 10">
            <a:extLst>
              <a:ext uri="{FF2B5EF4-FFF2-40B4-BE49-F238E27FC236}">
                <a16:creationId xmlns:a16="http://schemas.microsoft.com/office/drawing/2014/main" id="{05AAE56C-1AF0-C31F-49A6-71950D1077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8623" y="1016268"/>
            <a:ext cx="2544728" cy="1428858"/>
          </a:xfrm>
          <a:prstGeom prst="rect">
            <a:avLst/>
          </a:prstGeom>
        </p:spPr>
      </p:pic>
      <p:pic>
        <p:nvPicPr>
          <p:cNvPr id="14" name="Picture 13">
            <a:extLst>
              <a:ext uri="{FF2B5EF4-FFF2-40B4-BE49-F238E27FC236}">
                <a16:creationId xmlns:a16="http://schemas.microsoft.com/office/drawing/2014/main" id="{90C90741-0014-53D7-F90F-E556FCACC76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15148" y="997903"/>
            <a:ext cx="2785851" cy="1561165"/>
          </a:xfrm>
          <a:prstGeom prst="rect">
            <a:avLst/>
          </a:prstGeom>
        </p:spPr>
      </p:pic>
      <p:pic>
        <p:nvPicPr>
          <p:cNvPr id="16" name="Picture 15">
            <a:extLst>
              <a:ext uri="{FF2B5EF4-FFF2-40B4-BE49-F238E27FC236}">
                <a16:creationId xmlns:a16="http://schemas.microsoft.com/office/drawing/2014/main" id="{0DA06AF9-76B9-26A6-62EA-028109A7D18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22335" y="2134643"/>
            <a:ext cx="2787265" cy="1561166"/>
          </a:xfrm>
          <a:prstGeom prst="rect">
            <a:avLst/>
          </a:prstGeom>
        </p:spPr>
      </p:pic>
      <p:sp>
        <p:nvSpPr>
          <p:cNvPr id="17" name="TextBox 16">
            <a:extLst>
              <a:ext uri="{FF2B5EF4-FFF2-40B4-BE49-F238E27FC236}">
                <a16:creationId xmlns:a16="http://schemas.microsoft.com/office/drawing/2014/main" id="{AA5D6E4E-9B6B-B85F-AE2E-637E00FC93D3}"/>
              </a:ext>
            </a:extLst>
          </p:cNvPr>
          <p:cNvSpPr txBox="1"/>
          <p:nvPr/>
        </p:nvSpPr>
        <p:spPr>
          <a:xfrm>
            <a:off x="5184741" y="3804066"/>
            <a:ext cx="39001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000000"/>
                </a:solidFill>
                <a:effectLst/>
                <a:uLnTx/>
                <a:uFillTx/>
                <a:latin typeface="游ゴシック"/>
                <a:ea typeface="游ゴシック"/>
                <a:cs typeface="Arial"/>
                <a:sym typeface="Arial"/>
              </a:rPr>
              <a:t>propertyName</a:t>
            </a:r>
            <a:r>
              <a:rPr kumimoji="0" lang="ja-JP" altLang="en-US" sz="1200" b="0" i="0" u="none" strike="noStrike" kern="0" cap="none" spc="0" normalizeH="0" baseline="0" noProof="0" dirty="0">
                <a:ln>
                  <a:noFill/>
                </a:ln>
                <a:solidFill>
                  <a:srgbClr val="000000"/>
                </a:solidFill>
                <a:effectLst/>
                <a:uLnTx/>
                <a:uFillTx/>
                <a:latin typeface="游ゴシック"/>
                <a:ea typeface="游ゴシック"/>
                <a:cs typeface="Arial"/>
                <a:sym typeface="Arial"/>
              </a:rPr>
              <a:t>が</a:t>
            </a:r>
            <a:r>
              <a:rPr kumimoji="0" lang="en-US" altLang="ja-JP" sz="1200" b="0" i="0" u="none" strike="noStrike" kern="0" cap="none" spc="0" normalizeH="0" baseline="0" noProof="0" dirty="0" err="1">
                <a:ln>
                  <a:noFill/>
                </a:ln>
                <a:solidFill>
                  <a:srgbClr val="000000"/>
                </a:solidFill>
                <a:effectLst/>
                <a:uLnTx/>
                <a:uFillTx/>
                <a:latin typeface="游ゴシック"/>
                <a:ea typeface="游ゴシック"/>
                <a:cs typeface="Arial"/>
                <a:sym typeface="Arial"/>
              </a:rPr>
              <a:t>uniq</a:t>
            </a:r>
            <a:r>
              <a:rPr kumimoji="0" lang="ja-JP" altLang="en-US" sz="1200" b="0" i="0" u="none" strike="noStrike" kern="0" cap="none" spc="0" normalizeH="0" baseline="0" noProof="0" dirty="0">
                <a:ln>
                  <a:noFill/>
                </a:ln>
                <a:solidFill>
                  <a:srgbClr val="000000"/>
                </a:solidFill>
                <a:effectLst/>
                <a:uLnTx/>
                <a:uFillTx/>
                <a:latin typeface="游ゴシック"/>
                <a:ea typeface="游ゴシック"/>
                <a:cs typeface="Arial"/>
                <a:sym typeface="Arial"/>
              </a:rPr>
              <a:t>では無くなったのはわかるが、</a:t>
            </a:r>
            <a:r>
              <a:rPr kumimoji="0" lang="en-US" altLang="ja-JP" sz="1200" b="0" i="0" u="none" strike="noStrike" kern="0" cap="none" spc="0" normalizeH="0" baseline="0" noProof="0" dirty="0">
                <a:ln>
                  <a:noFill/>
                </a:ln>
                <a:solidFill>
                  <a:srgbClr val="000000"/>
                </a:solidFill>
                <a:effectLst/>
                <a:uLnTx/>
                <a:uFillTx/>
                <a:latin typeface="游ゴシック"/>
                <a:ea typeface="游ゴシック"/>
                <a:cs typeface="Arial"/>
                <a:sym typeface="Arial"/>
              </a:rPr>
              <a:t>namespace</a:t>
            </a:r>
            <a:r>
              <a:rPr kumimoji="0" lang="ja-JP" altLang="en-US" sz="1200" b="0" i="0" u="none" strike="noStrike" kern="0" cap="none" spc="0" normalizeH="0" baseline="0" noProof="0" dirty="0">
                <a:ln>
                  <a:noFill/>
                </a:ln>
                <a:solidFill>
                  <a:srgbClr val="000000"/>
                </a:solidFill>
                <a:effectLst/>
                <a:uLnTx/>
                <a:uFillTx/>
                <a:latin typeface="游ゴシック"/>
                <a:ea typeface="游ゴシック"/>
                <a:cs typeface="Arial"/>
                <a:sym typeface="Arial"/>
              </a:rPr>
              <a:t>引き数として解決すべき問題なのか。</a:t>
            </a:r>
            <a:endParaRPr kumimoji="0" lang="en-US" altLang="ja-JP" sz="1200" b="0" i="0" u="none" strike="noStrike" kern="0" cap="none" spc="0" normalizeH="0" baseline="0" noProof="0" dirty="0">
              <a:ln>
                <a:noFill/>
              </a:ln>
              <a:solidFill>
                <a:srgbClr val="000000"/>
              </a:solidFill>
              <a:effectLst/>
              <a:uLnTx/>
              <a:uFillTx/>
              <a:latin typeface="游ゴシック"/>
              <a:ea typeface="游ゴシック"/>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200" b="0" i="0" u="none" strike="noStrike" kern="0" cap="none" spc="0" normalizeH="0" baseline="0" noProof="0" dirty="0">
                <a:ln>
                  <a:noFill/>
                </a:ln>
                <a:solidFill>
                  <a:srgbClr val="000000"/>
                </a:solidFill>
                <a:effectLst/>
                <a:uLnTx/>
                <a:uFillTx/>
                <a:latin typeface="游ゴシック"/>
                <a:ea typeface="游ゴシック"/>
                <a:cs typeface="Arial"/>
                <a:sym typeface="Arial"/>
              </a:rPr>
              <a:t>Error</a:t>
            </a:r>
            <a:r>
              <a:rPr kumimoji="0" lang="ja-JP" altLang="en-US" sz="1200" b="0" i="0" u="none" strike="noStrike" kern="0" cap="none" spc="0" normalizeH="0" baseline="0" noProof="0" dirty="0">
                <a:ln>
                  <a:noFill/>
                </a:ln>
                <a:solidFill>
                  <a:srgbClr val="000000"/>
                </a:solidFill>
                <a:effectLst/>
                <a:uLnTx/>
                <a:uFillTx/>
                <a:latin typeface="游ゴシック"/>
                <a:ea typeface="游ゴシック"/>
                <a:cs typeface="Arial"/>
                <a:sym typeface="Arial"/>
              </a:rPr>
              <a:t>を減らすために使えるのはうれしい。</a:t>
            </a:r>
            <a:endParaRPr kumimoji="0" lang="en-US" sz="1200" b="0" i="0" u="none" strike="noStrike" kern="0" cap="none" spc="0" normalizeH="0" baseline="0" noProof="0" dirty="0">
              <a:ln>
                <a:noFill/>
              </a:ln>
              <a:solidFill>
                <a:srgbClr val="000000"/>
              </a:solidFill>
              <a:effectLst/>
              <a:uLnTx/>
              <a:uFillTx/>
              <a:latin typeface="游ゴシック"/>
              <a:ea typeface="游ゴシック"/>
              <a:cs typeface="Arial"/>
              <a:sym typeface="Arial"/>
            </a:endParaRPr>
          </a:p>
        </p:txBody>
      </p:sp>
      <p:sp>
        <p:nvSpPr>
          <p:cNvPr id="19" name="TextBox 18">
            <a:extLst>
              <a:ext uri="{FF2B5EF4-FFF2-40B4-BE49-F238E27FC236}">
                <a16:creationId xmlns:a16="http://schemas.microsoft.com/office/drawing/2014/main" id="{D06A2179-202E-486F-F4BD-526A086D180D}"/>
              </a:ext>
            </a:extLst>
          </p:cNvPr>
          <p:cNvSpPr txBox="1"/>
          <p:nvPr/>
        </p:nvSpPr>
        <p:spPr>
          <a:xfrm>
            <a:off x="4865676" y="39372"/>
            <a:ext cx="38044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hlinkClick r:id="rId8"/>
              </a:rPr>
              <a:t>https://fosdem.org/2024/schedule/event/fosdem-2024-3172-spdx-3-0-a-migration-journey/</a:t>
            </a:r>
            <a:r>
              <a:rPr kumimoji="0" lang="ja-JP" altLang="en-US" sz="1000" b="0" i="0" u="none" strike="noStrike" kern="0" cap="none" spc="0" normalizeH="0" baseline="0" noProof="0" dirty="0">
                <a:ln>
                  <a:noFill/>
                </a:ln>
                <a:solidFill>
                  <a:srgbClr val="000000"/>
                </a:solidFill>
                <a:effectLst/>
                <a:uLnTx/>
                <a:uFillTx/>
                <a:latin typeface="Arial"/>
                <a:cs typeface="Arial"/>
                <a:sym typeface="Arial"/>
              </a:rPr>
              <a:t> </a:t>
            </a:r>
            <a:endParaRPr kumimoji="0" lang="en-US" sz="1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43574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071F-5B15-4AA9-C1E7-7A0A39BE64B7}"/>
              </a:ext>
            </a:extLst>
          </p:cNvPr>
          <p:cNvSpPr>
            <a:spLocks noGrp="1"/>
          </p:cNvSpPr>
          <p:nvPr>
            <p:ph type="title"/>
          </p:nvPr>
        </p:nvSpPr>
        <p:spPr/>
        <p:txBody>
          <a:bodyPr anchor="ctr">
            <a:noAutofit/>
          </a:bodyPr>
          <a:lstStyle/>
          <a:p>
            <a:r>
              <a:rPr lang="en-US" sz="2000" dirty="0" err="1"/>
              <a:t>Protobom</a:t>
            </a:r>
            <a:r>
              <a:rPr lang="en-US" sz="2000" dirty="0"/>
              <a:t>: The Universal I/O Layer of SBOM / Adolfo García </a:t>
            </a:r>
            <a:r>
              <a:rPr lang="en-US" sz="2000" dirty="0" err="1"/>
              <a:t>Veytia</a:t>
            </a:r>
            <a:endParaRPr lang="en-US" sz="1800" dirty="0"/>
          </a:p>
        </p:txBody>
      </p:sp>
      <p:sp>
        <p:nvSpPr>
          <p:cNvPr id="3" name="Text Placeholder 2">
            <a:extLst>
              <a:ext uri="{FF2B5EF4-FFF2-40B4-BE49-F238E27FC236}">
                <a16:creationId xmlns:a16="http://schemas.microsoft.com/office/drawing/2014/main" id="{EAFED119-FF05-6F12-1F21-C66E5051DD1A}"/>
              </a:ext>
            </a:extLst>
          </p:cNvPr>
          <p:cNvSpPr>
            <a:spLocks noGrp="1"/>
          </p:cNvSpPr>
          <p:nvPr>
            <p:ph type="body" idx="1"/>
          </p:nvPr>
        </p:nvSpPr>
        <p:spPr>
          <a:xfrm>
            <a:off x="5072332" y="1266450"/>
            <a:ext cx="3728618" cy="3339000"/>
          </a:xfrm>
        </p:spPr>
        <p:txBody>
          <a:bodyPr>
            <a:normAutofit fontScale="92500" lnSpcReduction="10000"/>
          </a:bodyPr>
          <a:lstStyle/>
          <a:p>
            <a:r>
              <a:rPr lang="en-US" dirty="0" err="1"/>
              <a:t>Protobom</a:t>
            </a:r>
            <a:r>
              <a:rPr lang="ja-JP" altLang="en-US" dirty="0"/>
              <a:t>そのものよりもこの状況を何とかしないといけない</a:t>
            </a:r>
            <a:endParaRPr lang="en-US" altLang="ja-JP" dirty="0"/>
          </a:p>
          <a:p>
            <a:r>
              <a:rPr lang="en-US" altLang="ja-JP" dirty="0"/>
              <a:t>(</a:t>
            </a:r>
            <a:r>
              <a:rPr lang="ja-JP" altLang="en-US" dirty="0"/>
              <a:t>個人的な意見</a:t>
            </a:r>
            <a:r>
              <a:rPr lang="en-US" altLang="ja-JP" dirty="0"/>
              <a:t>)</a:t>
            </a:r>
            <a:br>
              <a:rPr lang="en-US" altLang="ja-JP" dirty="0"/>
            </a:br>
            <a:r>
              <a:rPr lang="en-US" dirty="0"/>
              <a:t>SPDX: </a:t>
            </a:r>
            <a:r>
              <a:rPr lang="ja-JP" altLang="en-US" dirty="0"/>
              <a:t>オンライン会議での議論が主。各個人の理解のもとに議論が進む場合があり、</a:t>
            </a:r>
            <a:r>
              <a:rPr lang="en-US" altLang="ja-JP" dirty="0" err="1"/>
              <a:t>github</a:t>
            </a:r>
            <a:r>
              <a:rPr lang="ja-JP" altLang="en-US" dirty="0"/>
              <a:t> </a:t>
            </a:r>
            <a:r>
              <a:rPr lang="en-US" altLang="ja-JP" dirty="0"/>
              <a:t>Issues</a:t>
            </a:r>
            <a:r>
              <a:rPr lang="ja-JP" altLang="en-US" dirty="0"/>
              <a:t>は議論をベースに起こされる。</a:t>
            </a:r>
            <a:r>
              <a:rPr lang="en-US" altLang="ja-JP" dirty="0"/>
              <a:t>CDX</a:t>
            </a:r>
            <a:r>
              <a:rPr lang="ja-JP" altLang="en-US" dirty="0"/>
              <a:t>同様に実装上の議論をどこかで発生させないとツール間の仕様解釈に齟齬が拡がる可能性がある。</a:t>
            </a:r>
            <a:endParaRPr lang="en-US" altLang="ja-JP" dirty="0"/>
          </a:p>
          <a:p>
            <a:endParaRPr lang="en-US" dirty="0"/>
          </a:p>
        </p:txBody>
      </p:sp>
      <p:sp>
        <p:nvSpPr>
          <p:cNvPr id="4" name="TextBox 3">
            <a:extLst>
              <a:ext uri="{FF2B5EF4-FFF2-40B4-BE49-F238E27FC236}">
                <a16:creationId xmlns:a16="http://schemas.microsoft.com/office/drawing/2014/main" id="{A51BE29B-BEF2-2098-0567-11DC4080F417}"/>
              </a:ext>
            </a:extLst>
          </p:cNvPr>
          <p:cNvSpPr txBox="1"/>
          <p:nvPr/>
        </p:nvSpPr>
        <p:spPr>
          <a:xfrm>
            <a:off x="4875712" y="9890"/>
            <a:ext cx="3719648" cy="400110"/>
          </a:xfrm>
          <a:prstGeom prst="rect">
            <a:avLst/>
          </a:prstGeom>
          <a:noFill/>
        </p:spPr>
        <p:txBody>
          <a:bodyPr wrap="square">
            <a:spAutoFit/>
          </a:bodyPr>
          <a:lstStyle/>
          <a:p>
            <a:r>
              <a:rPr lang="en-US" sz="1000" dirty="0">
                <a:hlinkClick r:id="rId4"/>
              </a:rPr>
              <a:t>https://fosdem.org/2024/schedule/event/fosdem-2024-3180-protobom-the-universal-i-o-layer-of-sbom/</a:t>
            </a:r>
            <a:r>
              <a:rPr lang="ja-JP" altLang="en-US" sz="1000" dirty="0"/>
              <a:t> </a:t>
            </a:r>
            <a:endParaRPr lang="en-US" sz="1000" dirty="0"/>
          </a:p>
        </p:txBody>
      </p:sp>
      <p:pic>
        <p:nvPicPr>
          <p:cNvPr id="5" name="2024-02-13 14-21-28">
            <a:hlinkClick r:id="" action="ppaction://media"/>
            <a:extLst>
              <a:ext uri="{FF2B5EF4-FFF2-40B4-BE49-F238E27FC236}">
                <a16:creationId xmlns:a16="http://schemas.microsoft.com/office/drawing/2014/main" id="{935D25D1-B47C-CDA0-B6CB-0409BF37BC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8940" y="1272339"/>
            <a:ext cx="4639197" cy="2609548"/>
          </a:xfrm>
          <a:prstGeom prst="rect">
            <a:avLst/>
          </a:prstGeom>
        </p:spPr>
      </p:pic>
    </p:spTree>
    <p:extLst>
      <p:ext uri="{BB962C8B-B14F-4D97-AF65-F5344CB8AC3E}">
        <p14:creationId xmlns:p14="http://schemas.microsoft.com/office/powerpoint/2010/main" val="296102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82CF-38B1-9B4C-455B-F4357397DD42}"/>
              </a:ext>
            </a:extLst>
          </p:cNvPr>
          <p:cNvSpPr>
            <a:spLocks noGrp="1"/>
          </p:cNvSpPr>
          <p:nvPr>
            <p:ph type="title"/>
          </p:nvPr>
        </p:nvSpPr>
        <p:spPr/>
        <p:txBody>
          <a:bodyPr anchor="ctr">
            <a:noAutofit/>
          </a:bodyPr>
          <a:lstStyle/>
          <a:p>
            <a:r>
              <a:rPr lang="en-US" sz="2000" dirty="0"/>
              <a:t>Getting lulled into a false sense of security by SBOM and VEX / Henrik Plate</a:t>
            </a:r>
          </a:p>
        </p:txBody>
      </p:sp>
      <p:sp>
        <p:nvSpPr>
          <p:cNvPr id="3" name="Text Placeholder 2">
            <a:extLst>
              <a:ext uri="{FF2B5EF4-FFF2-40B4-BE49-F238E27FC236}">
                <a16:creationId xmlns:a16="http://schemas.microsoft.com/office/drawing/2014/main" id="{9B486290-420A-C45D-3EB1-B8A82FA791A6}"/>
              </a:ext>
            </a:extLst>
          </p:cNvPr>
          <p:cNvSpPr>
            <a:spLocks noGrp="1"/>
          </p:cNvSpPr>
          <p:nvPr>
            <p:ph type="body" idx="1"/>
          </p:nvPr>
        </p:nvSpPr>
        <p:spPr>
          <a:xfrm>
            <a:off x="5355772" y="1266450"/>
            <a:ext cx="3445178" cy="3339000"/>
          </a:xfrm>
        </p:spPr>
        <p:txBody>
          <a:bodyPr>
            <a:normAutofit/>
          </a:bodyPr>
          <a:lstStyle/>
          <a:p>
            <a:r>
              <a:rPr lang="en-US" sz="1600" dirty="0"/>
              <a:t>Shell script</a:t>
            </a:r>
            <a:r>
              <a:rPr lang="ja-JP" altLang="en-US" sz="1600" dirty="0"/>
              <a:t>などで指定されるような隠れた依存関係</a:t>
            </a:r>
            <a:endParaRPr lang="en-US" altLang="ja-JP" sz="1600" dirty="0"/>
          </a:p>
          <a:p>
            <a:r>
              <a:rPr lang="ja-JP" altLang="en-US" sz="1600" dirty="0"/>
              <a:t>数々の</a:t>
            </a:r>
            <a:r>
              <a:rPr lang="en-US" altLang="ja-JP" sz="1600" dirty="0"/>
              <a:t>fork</a:t>
            </a:r>
            <a:r>
              <a:rPr lang="ja-JP" altLang="en-US" sz="1600" dirty="0"/>
              <a:t>されたりディストリビューションとして分離された名前の違うパッケージ</a:t>
            </a:r>
            <a:endParaRPr lang="en-US" altLang="ja-JP" sz="1600" dirty="0"/>
          </a:p>
          <a:p>
            <a:r>
              <a:rPr lang="en-US" altLang="ja-JP" sz="1600" dirty="0"/>
              <a:t>1</a:t>
            </a:r>
            <a:r>
              <a:rPr lang="ja-JP" altLang="en-US" sz="1600" dirty="0"/>
              <a:t>つのコードから様々な別の名前を持つパッケージとしてリリース</a:t>
            </a:r>
            <a:endParaRPr lang="en-US" altLang="ja-JP" sz="1600" dirty="0"/>
          </a:p>
          <a:p>
            <a:r>
              <a:rPr lang="ja-JP" altLang="en-US" sz="1600" dirty="0"/>
              <a:t>別プロジェクトにパッケージの一部としてバンドルされている場合がある</a:t>
            </a:r>
            <a:endParaRPr lang="en-US" sz="1600" dirty="0"/>
          </a:p>
        </p:txBody>
      </p:sp>
      <p:sp>
        <p:nvSpPr>
          <p:cNvPr id="5" name="TextBox 4">
            <a:extLst>
              <a:ext uri="{FF2B5EF4-FFF2-40B4-BE49-F238E27FC236}">
                <a16:creationId xmlns:a16="http://schemas.microsoft.com/office/drawing/2014/main" id="{F0285D8E-CDDD-6019-BA9B-DEF7DBC7C6CD}"/>
              </a:ext>
            </a:extLst>
          </p:cNvPr>
          <p:cNvSpPr txBox="1"/>
          <p:nvPr/>
        </p:nvSpPr>
        <p:spPr>
          <a:xfrm>
            <a:off x="4836523" y="9890"/>
            <a:ext cx="382415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hlinkClick r:id="rId2"/>
              </a:rPr>
              <a:t>https://fosdem.org/2024/schedule/event/fosdem-2024-3230-getting-lulled-into-a-false-sense-of-security-by-sbom-and-vex/</a:t>
            </a:r>
            <a:r>
              <a:rPr kumimoji="0" lang="ja-JP" altLang="en-US" sz="1000" b="0" i="0" u="none" strike="noStrike" kern="0" cap="none" spc="0" normalizeH="0" baseline="0" noProof="0" dirty="0">
                <a:ln>
                  <a:noFill/>
                </a:ln>
                <a:solidFill>
                  <a:srgbClr val="000000"/>
                </a:solidFill>
                <a:effectLst/>
                <a:uLnTx/>
                <a:uFillTx/>
                <a:latin typeface="Arial"/>
                <a:cs typeface="Arial"/>
                <a:sym typeface="Arial"/>
              </a:rPr>
              <a:t> </a:t>
            </a:r>
            <a:endParaRPr kumimoji="0" lang="en-US"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495603D6-E826-F694-8377-04FE13FF02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350" y="1149532"/>
            <a:ext cx="2639199" cy="1482479"/>
          </a:xfrm>
          <a:prstGeom prst="rect">
            <a:avLst/>
          </a:prstGeom>
        </p:spPr>
      </p:pic>
      <p:pic>
        <p:nvPicPr>
          <p:cNvPr id="9" name="Picture 8">
            <a:extLst>
              <a:ext uri="{FF2B5EF4-FFF2-40B4-BE49-F238E27FC236}">
                <a16:creationId xmlns:a16="http://schemas.microsoft.com/office/drawing/2014/main" id="{34D529D4-F51E-6245-DF74-6FA8201778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19550" y="1149532"/>
            <a:ext cx="2530440" cy="1422218"/>
          </a:xfrm>
          <a:prstGeom prst="rect">
            <a:avLst/>
          </a:prstGeom>
        </p:spPr>
      </p:pic>
      <p:pic>
        <p:nvPicPr>
          <p:cNvPr id="11" name="Picture 10">
            <a:extLst>
              <a:ext uri="{FF2B5EF4-FFF2-40B4-BE49-F238E27FC236}">
                <a16:creationId xmlns:a16="http://schemas.microsoft.com/office/drawing/2014/main" id="{BC52320E-FFC5-2E53-5BB4-BE21366F604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0350" y="2743059"/>
            <a:ext cx="2647481" cy="1482479"/>
          </a:xfrm>
          <a:prstGeom prst="rect">
            <a:avLst/>
          </a:prstGeom>
        </p:spPr>
      </p:pic>
      <p:pic>
        <p:nvPicPr>
          <p:cNvPr id="13" name="Picture 12">
            <a:extLst>
              <a:ext uri="{FF2B5EF4-FFF2-40B4-BE49-F238E27FC236}">
                <a16:creationId xmlns:a16="http://schemas.microsoft.com/office/drawing/2014/main" id="{7E277184-CE10-65D5-FF5D-A31C02DFCF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41544" y="2743059"/>
            <a:ext cx="2608446" cy="1457901"/>
          </a:xfrm>
          <a:prstGeom prst="rect">
            <a:avLst/>
          </a:prstGeom>
        </p:spPr>
      </p:pic>
    </p:spTree>
    <p:extLst>
      <p:ext uri="{BB962C8B-B14F-4D97-AF65-F5344CB8AC3E}">
        <p14:creationId xmlns:p14="http://schemas.microsoft.com/office/powerpoint/2010/main" val="425588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EE292-7EB0-632D-28FE-AE2813C89325}"/>
              </a:ext>
            </a:extLst>
          </p:cNvPr>
          <p:cNvSpPr>
            <a:spLocks noGrp="1"/>
          </p:cNvSpPr>
          <p:nvPr>
            <p:ph type="title"/>
          </p:nvPr>
        </p:nvSpPr>
        <p:spPr/>
        <p:txBody>
          <a:bodyPr>
            <a:normAutofit fontScale="90000"/>
          </a:bodyPr>
          <a:lstStyle/>
          <a:p>
            <a:r>
              <a:rPr lang="en-US" altLang="ja-JP" dirty="0"/>
              <a:t>Asia SPDX Call – Feb 13 1/3</a:t>
            </a:r>
            <a:endParaRPr lang="en-US" dirty="0"/>
          </a:p>
        </p:txBody>
      </p:sp>
      <p:sp>
        <p:nvSpPr>
          <p:cNvPr id="3" name="Text Placeholder 2">
            <a:extLst>
              <a:ext uri="{FF2B5EF4-FFF2-40B4-BE49-F238E27FC236}">
                <a16:creationId xmlns:a16="http://schemas.microsoft.com/office/drawing/2014/main" id="{57A76F6D-BD81-53ED-4F20-838EA2936D90}"/>
              </a:ext>
            </a:extLst>
          </p:cNvPr>
          <p:cNvSpPr>
            <a:spLocks noGrp="1"/>
          </p:cNvSpPr>
          <p:nvPr>
            <p:ph type="body" idx="1"/>
          </p:nvPr>
        </p:nvSpPr>
        <p:spPr/>
        <p:txBody>
          <a:bodyPr/>
          <a:lstStyle/>
          <a:p>
            <a:r>
              <a:rPr lang="en-US" altLang="ja-JP" dirty="0"/>
              <a:t>ML</a:t>
            </a:r>
            <a:r>
              <a:rPr lang="ja-JP" altLang="en-US" dirty="0"/>
              <a:t>に流れていた</a:t>
            </a:r>
            <a:r>
              <a:rPr lang="en-US" altLang="ja-JP" dirty="0"/>
              <a:t>#584</a:t>
            </a:r>
            <a:r>
              <a:rPr lang="ja-JP" altLang="en-US" dirty="0"/>
              <a:t>について</a:t>
            </a:r>
            <a:endParaRPr lang="en-US" altLang="ja-JP" dirty="0"/>
          </a:p>
          <a:p>
            <a:pPr lvl="1"/>
            <a:r>
              <a:rPr lang="en-US" dirty="0"/>
              <a:t>Purl, </a:t>
            </a:r>
            <a:r>
              <a:rPr lang="en-US" dirty="0" err="1"/>
              <a:t>downloadLocation</a:t>
            </a:r>
            <a:r>
              <a:rPr lang="en-US" dirty="0"/>
              <a:t>, homepage</a:t>
            </a:r>
            <a:r>
              <a:rPr lang="ja-JP" altLang="en-US" dirty="0"/>
              <a:t>は </a:t>
            </a:r>
            <a:r>
              <a:rPr lang="en-US" altLang="ja-JP" dirty="0"/>
              <a:t>(</a:t>
            </a:r>
            <a:r>
              <a:rPr lang="ja-JP" altLang="en-US" dirty="0"/>
              <a:t>オリジナルの</a:t>
            </a:r>
            <a:r>
              <a:rPr lang="en-US" altLang="ja-JP" dirty="0"/>
              <a:t>SPDX</a:t>
            </a:r>
            <a:r>
              <a:rPr lang="ja-JP" altLang="en-US" dirty="0"/>
              <a:t> </a:t>
            </a:r>
            <a:r>
              <a:rPr lang="en-US" altLang="ja-JP" dirty="0"/>
              <a:t>3.0</a:t>
            </a:r>
            <a:r>
              <a:rPr lang="ja-JP" altLang="en-US" dirty="0"/>
              <a:t>では</a:t>
            </a:r>
            <a:r>
              <a:rPr lang="en-US" altLang="ja-JP" dirty="0"/>
              <a:t>)</a:t>
            </a:r>
            <a:r>
              <a:rPr lang="ja-JP" altLang="en-US" dirty="0"/>
              <a:t> 全て</a:t>
            </a:r>
            <a:r>
              <a:rPr lang="en-US" altLang="ja-JP" dirty="0"/>
              <a:t>optional</a:t>
            </a:r>
            <a:r>
              <a:rPr lang="ja-JP" altLang="en-US" dirty="0"/>
              <a:t>。</a:t>
            </a:r>
            <a:br>
              <a:rPr lang="en-US" altLang="ja-JP" dirty="0"/>
            </a:br>
            <a:r>
              <a:rPr lang="ja-JP" altLang="en-US" dirty="0"/>
              <a:t>もし</a:t>
            </a:r>
            <a:r>
              <a:rPr lang="en-US" altLang="ja-JP" dirty="0"/>
              <a:t>purl</a:t>
            </a:r>
            <a:r>
              <a:rPr lang="ja-JP" altLang="en-US" dirty="0"/>
              <a:t>が提供されている場合は</a:t>
            </a:r>
            <a:r>
              <a:rPr lang="en-US" altLang="ja-JP" dirty="0" err="1"/>
              <a:t>downloadLocation</a:t>
            </a:r>
            <a:r>
              <a:rPr lang="en-US" altLang="ja-JP" dirty="0"/>
              <a:t>, homepage</a:t>
            </a:r>
            <a:r>
              <a:rPr lang="ja-JP" altLang="en-US" dirty="0"/>
              <a:t>などは無くても良く、そうでない場合は書いてほしいという要求はある</a:t>
            </a:r>
            <a:endParaRPr lang="en-US" altLang="ja-JP" dirty="0"/>
          </a:p>
          <a:p>
            <a:pPr lvl="1"/>
            <a:r>
              <a:rPr lang="ja-JP" altLang="en-US" dirty="0"/>
              <a:t>現時点では </a:t>
            </a:r>
            <a:r>
              <a:rPr lang="en-US" altLang="ja-JP" dirty="0"/>
              <a:t>optional</a:t>
            </a:r>
            <a:r>
              <a:rPr lang="ja-JP" altLang="en-US" dirty="0"/>
              <a:t>のままにして置く</a:t>
            </a:r>
            <a:endParaRPr lang="en-US" altLang="ja-JP" dirty="0"/>
          </a:p>
          <a:p>
            <a:pPr lvl="1"/>
            <a:r>
              <a:rPr lang="en-US" altLang="ja-JP" dirty="0"/>
              <a:t>SPDX</a:t>
            </a:r>
            <a:r>
              <a:rPr lang="ja-JP" altLang="en-US" dirty="0"/>
              <a:t> </a:t>
            </a:r>
            <a:r>
              <a:rPr lang="en-US" altLang="ja-JP" dirty="0"/>
              <a:t>Lite</a:t>
            </a:r>
            <a:r>
              <a:rPr lang="ja-JP" altLang="en-US" dirty="0"/>
              <a:t>の利用ガイドを作成、そこで説明する</a:t>
            </a:r>
            <a:endParaRPr lang="en-US" altLang="ja-JP" dirty="0"/>
          </a:p>
          <a:p>
            <a:endParaRPr lang="en-US" dirty="0"/>
          </a:p>
        </p:txBody>
      </p:sp>
    </p:spTree>
    <p:extLst>
      <p:ext uri="{BB962C8B-B14F-4D97-AF65-F5344CB8AC3E}">
        <p14:creationId xmlns:p14="http://schemas.microsoft.com/office/powerpoint/2010/main" val="2593035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0D7C-4C00-E50B-5366-8E874762C79A}"/>
              </a:ext>
            </a:extLst>
          </p:cNvPr>
          <p:cNvSpPr>
            <a:spLocks noGrp="1"/>
          </p:cNvSpPr>
          <p:nvPr>
            <p:ph type="title"/>
          </p:nvPr>
        </p:nvSpPr>
        <p:spPr/>
        <p:txBody>
          <a:bodyPr>
            <a:normAutofit fontScale="90000"/>
          </a:bodyPr>
          <a:lstStyle/>
          <a:p>
            <a:r>
              <a:rPr lang="en-US" altLang="ja-JP" dirty="0"/>
              <a:t>Asia SPDX Call – Feb 13 2/3</a:t>
            </a:r>
            <a:endParaRPr lang="en-US" dirty="0"/>
          </a:p>
        </p:txBody>
      </p:sp>
      <p:sp>
        <p:nvSpPr>
          <p:cNvPr id="3" name="Text Placeholder 2">
            <a:extLst>
              <a:ext uri="{FF2B5EF4-FFF2-40B4-BE49-F238E27FC236}">
                <a16:creationId xmlns:a16="http://schemas.microsoft.com/office/drawing/2014/main" id="{80E4B321-5E00-8053-C693-13A5BFC40BD1}"/>
              </a:ext>
            </a:extLst>
          </p:cNvPr>
          <p:cNvSpPr>
            <a:spLocks noGrp="1"/>
          </p:cNvSpPr>
          <p:nvPr>
            <p:ph type="body" idx="1"/>
          </p:nvPr>
        </p:nvSpPr>
        <p:spPr/>
        <p:txBody>
          <a:bodyPr/>
          <a:lstStyle/>
          <a:p>
            <a:r>
              <a:rPr lang="ja-JP" altLang="en-US" dirty="0"/>
              <a:t>最近のアップデートでクラス・モデルが変わっている </a:t>
            </a:r>
            <a:br>
              <a:rPr lang="en-US" altLang="ja-JP" dirty="0"/>
            </a:br>
            <a:r>
              <a:rPr lang="en-US" altLang="ja-JP" dirty="0"/>
              <a:t>(Lite profile</a:t>
            </a:r>
            <a:r>
              <a:rPr lang="ja-JP" altLang="en-US" dirty="0"/>
              <a:t>の必須・任意にアップデートが必要</a:t>
            </a:r>
            <a:r>
              <a:rPr lang="en-US" altLang="ja-JP" dirty="0"/>
              <a:t>)</a:t>
            </a:r>
          </a:p>
          <a:p>
            <a:pPr lvl="1"/>
            <a:r>
              <a:rPr lang="en-US" dirty="0">
                <a:hlinkClick r:id="rId2"/>
              </a:rPr>
              <a:t>https://github.com/spdx/spdx-3-model/commit/72db6bb0b16982c1918331164e5278962ddfa3f9</a:t>
            </a:r>
            <a:r>
              <a:rPr lang="ja-JP" altLang="en-US" dirty="0"/>
              <a:t> </a:t>
            </a:r>
            <a:br>
              <a:rPr lang="en-US" altLang="ja-JP" dirty="0"/>
            </a:br>
            <a:r>
              <a:rPr lang="en-US" altLang="ja-JP" dirty="0"/>
              <a:t> </a:t>
            </a:r>
            <a:r>
              <a:rPr lang="ja-JP" altLang="en-US" dirty="0"/>
              <a:t>→ 私の勘違い</a:t>
            </a:r>
            <a:endParaRPr lang="en-US" altLang="ja-JP" dirty="0"/>
          </a:p>
          <a:p>
            <a:pPr lvl="1"/>
            <a:endParaRPr lang="en-US" dirty="0"/>
          </a:p>
          <a:p>
            <a:r>
              <a:rPr lang="ja-JP" altLang="en-US" dirty="0"/>
              <a:t>モデルに変更が入っているのは確かなので、関係するエレメント群に修正を加える必要があるかないかは再チェックが必要</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750412226"/>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CJWG-Template">
      <a:majorFont>
        <a:latin typeface="游ゴシック Light"/>
        <a:ea typeface="游ゴシック Light"/>
        <a:cs typeface=""/>
      </a:majorFont>
      <a:minorFont>
        <a:latin typeface="游ゴシック"/>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penChainJWG-Template.potx" id="{C20B2CE1-4FCA-4575-9768-E0D663FF81C4}" vid="{D678F007-BB20-40E9-9E1A-243482967CF3}"/>
    </a:ext>
  </a:extLst>
</a:theme>
</file>

<file path=ppt/theme/theme2.xml><?xml version="1.0" encoding="utf-8"?>
<a:theme xmlns:a="http://schemas.openxmlformats.org/drawingml/2006/main" name="1_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CJWG-Template">
      <a:majorFont>
        <a:latin typeface="游ゴシック Light"/>
        <a:ea typeface="游ゴシック Light"/>
        <a:cs typeface=""/>
      </a:majorFont>
      <a:minorFont>
        <a:latin typeface="游ゴシック"/>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penChainJWG-Template.potx" id="{C20B2CE1-4FCA-4575-9768-E0D663FF81C4}" vid="{D678F007-BB20-40E9-9E1A-243482967CF3}"/>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AA5C69443B544A8A48AE2642559658" ma:contentTypeVersion="16" ma:contentTypeDescription="Create a new document." ma:contentTypeScope="" ma:versionID="a871aedfa912e0a3000c4d9a4ecde763">
  <xsd:schema xmlns:xsd="http://www.w3.org/2001/XMLSchema" xmlns:xs="http://www.w3.org/2001/XMLSchema" xmlns:p="http://schemas.microsoft.com/office/2006/metadata/properties" xmlns:ns3="52a136c2-513f-416a-8864-1916da5892ee" xmlns:ns4="a2e792b8-3ba8-4a52-b617-c73c0536d2d2" targetNamespace="http://schemas.microsoft.com/office/2006/metadata/properties" ma:root="true" ma:fieldsID="4ad553d24a2866f14f695338158903ab" ns3:_="" ns4:_="">
    <xsd:import namespace="52a136c2-513f-416a-8864-1916da5892ee"/>
    <xsd:import namespace="a2e792b8-3ba8-4a52-b617-c73c0536d2d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a136c2-513f-416a-8864-1916da5892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2e792b8-3ba8-4a52-b617-c73c0536d2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2a136c2-513f-416a-8864-1916da5892ee" xsi:nil="true"/>
  </documentManagement>
</p:properties>
</file>

<file path=customXml/itemProps1.xml><?xml version="1.0" encoding="utf-8"?>
<ds:datastoreItem xmlns:ds="http://schemas.openxmlformats.org/officeDocument/2006/customXml" ds:itemID="{5AC2018B-6667-4DEB-95FA-D93CC8E9B5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a136c2-513f-416a-8864-1916da5892ee"/>
    <ds:schemaRef ds:uri="a2e792b8-3ba8-4a52-b617-c73c0536d2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98EDD2-6B6B-44F8-B542-816F2F3D521B}">
  <ds:schemaRefs>
    <ds:schemaRef ds:uri="http://schemas.microsoft.com/sharepoint/v3/contenttype/forms"/>
  </ds:schemaRefs>
</ds:datastoreItem>
</file>

<file path=customXml/itemProps3.xml><?xml version="1.0" encoding="utf-8"?>
<ds:datastoreItem xmlns:ds="http://schemas.openxmlformats.org/officeDocument/2006/customXml" ds:itemID="{DB2942B1-DF46-4174-B31C-DD37BFC98BC8}">
  <ds:schemaRefs>
    <ds:schemaRef ds:uri="http://purl.org/dc/terms/"/>
    <ds:schemaRef ds:uri="http://schemas.microsoft.com/office/2006/documentManagement/types"/>
    <ds:schemaRef ds:uri="a2e792b8-3ba8-4a52-b617-c73c0536d2d2"/>
    <ds:schemaRef ds:uri="http://purl.org/dc/elements/1.1/"/>
    <ds:schemaRef ds:uri="http://www.w3.org/XML/1998/namespace"/>
    <ds:schemaRef ds:uri="http://schemas.openxmlformats.org/package/2006/metadata/core-properties"/>
    <ds:schemaRef ds:uri="http://schemas.microsoft.com/office/2006/metadata/properties"/>
    <ds:schemaRef ds:uri="http://schemas.microsoft.com/office/infopath/2007/PartnerControls"/>
    <ds:schemaRef ds:uri="52a136c2-513f-416a-8864-1916da5892e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OpenChainJWG-Template</Template>
  <TotalTime>4</TotalTime>
  <Words>1133</Words>
  <Application>Microsoft Office PowerPoint</Application>
  <PresentationFormat>On-screen Show (16:9)</PresentationFormat>
  <Paragraphs>64</Paragraphs>
  <Slides>12</Slides>
  <Notes>3</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游ゴシック Medium</vt:lpstr>
      <vt:lpstr>游ゴシック</vt:lpstr>
      <vt:lpstr>Roboto Slab Light</vt:lpstr>
      <vt:lpstr>Roboto</vt:lpstr>
      <vt:lpstr>游ゴシック Light</vt:lpstr>
      <vt:lpstr>Open Sans Medium</vt:lpstr>
      <vt:lpstr>Arial</vt:lpstr>
      <vt:lpstr>Linux Foundation EU Theme 2023</vt:lpstr>
      <vt:lpstr>1_Linux Foundation EU Theme 2023</vt:lpstr>
      <vt:lpstr>SBOM sg 2024/02/13</vt:lpstr>
      <vt:lpstr>Anti-Trust Policy Notice</vt:lpstr>
      <vt:lpstr>独占禁止法順守ポリシー (Antitrust Policy)</vt:lpstr>
      <vt:lpstr>FOSDEM 2024</vt:lpstr>
      <vt:lpstr>SPDX 3.0 - a migration journey / Gary O’Neall</vt:lpstr>
      <vt:lpstr>Protobom: The Universal I/O Layer of SBOM / Adolfo García Veytia</vt:lpstr>
      <vt:lpstr>Getting lulled into a false sense of security by SBOM and VEX / Henrik Plate</vt:lpstr>
      <vt:lpstr>Asia SPDX Call – Feb 13 1/3</vt:lpstr>
      <vt:lpstr>Asia SPDX Call – Feb 13 2/3</vt:lpstr>
      <vt:lpstr>Asia SPDX Call – Feb 13 3/3</vt:lpstr>
      <vt:lpstr>SPDX Lite 利用ガイドについて</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Kobota, Norio (SGC)</dc:creator>
  <cp:lastModifiedBy>Kobota, Norio (SGC)</cp:lastModifiedBy>
  <cp:revision>2</cp:revision>
  <dcterms:created xsi:type="dcterms:W3CDTF">2024-02-13T05:24:26Z</dcterms:created>
  <dcterms:modified xsi:type="dcterms:W3CDTF">2024-02-13T05:29:11Z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2024-02-13T05:25:07Z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a80de54e-663a-4849-9690-2dbb6a87506f</vt:lpwstr>
  </property>
  <property fmtid="{D5CDD505-2E9C-101B-9397-08002B2CF9AE}" pid="8" name="MSIP_Label_1f8e20e6-048a-4bad-a26b-318dd1cd4d47_ContentBits">
    <vt:lpwstr>0</vt:lpwstr>
  </property>
  <property fmtid="{D5CDD505-2E9C-101B-9397-08002B2CF9AE}" pid="9" name="ContentTypeId">
    <vt:lpwstr>0x010100B0AA5C69443B544A8A48AE2642559658</vt:lpwstr>
  </property>
</Properties>
</file>